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A4A5CCE-116C-4A4F-99D1-FE7FA22093E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A4A5CCE-116C-4A4F-99D1-FE7FA22093E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A4A5CCE-116C-4A4F-99D1-FE7FA22093E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3A4A5CCE-116C-4A4F-99D1-FE7FA22093E0}" type="datetimeFigureOut">
              <a:rPr lang="en-IN" smtClean="0"/>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A4A5CCE-116C-4A4F-99D1-FE7FA22093E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C442F-08A3-451D-BD8A-48556AC5AB1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A4A5CCE-116C-4A4F-99D1-FE7FA22093E0}" type="datetimeFigureOut">
              <a:rPr lang="en-IN" smtClean="0"/>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09C442F-08A3-451D-BD8A-48556AC5AB13}"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emf"/></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emf"/><Relationship Id="rId1" Type="http://schemas.openxmlformats.org/officeDocument/2006/relationships/image" Target="../media/image34.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6348" y="770467"/>
            <a:ext cx="10789455" cy="2658533"/>
          </a:xfrm>
        </p:spPr>
        <p:txBody>
          <a:bodyPr/>
          <a:lstStyle/>
          <a:p>
            <a:r>
              <a:rPr lang="en-US" sz="3600" dirty="0">
                <a:latin typeface="Arial Rounded MT Bold" panose="020F0704030504030204" pitchFamily="34" charset="0"/>
              </a:rPr>
              <a:t>MALIGNANT COMMENTS CLASSIFIER PROJECT</a:t>
            </a:r>
            <a:endParaRPr lang="en-IN" sz="3600" dirty="0">
              <a:latin typeface="Arial Rounded MT Bold" panose="020F0704030504030204" pitchFamily="34" charset="0"/>
            </a:endParaRPr>
          </a:p>
        </p:txBody>
      </p:sp>
      <p:sp>
        <p:nvSpPr>
          <p:cNvPr id="3" name="Subtitle 2"/>
          <p:cNvSpPr>
            <a:spLocks noGrp="1"/>
          </p:cNvSpPr>
          <p:nvPr>
            <p:ph type="subTitle" idx="1"/>
          </p:nvPr>
        </p:nvSpPr>
        <p:spPr>
          <a:xfrm>
            <a:off x="7287491" y="4731798"/>
            <a:ext cx="4502055" cy="1837678"/>
          </a:xfrm>
        </p:spPr>
        <p:txBody>
          <a:bodyPr>
            <a:normAutofit/>
          </a:bodyPr>
          <a:lstStyle/>
          <a:p>
            <a:r>
              <a:rPr lang="en-US" sz="3600" dirty="0">
                <a:latin typeface="Arial Rounded MT Bold" panose="020F0704030504030204" pitchFamily="34" charset="0"/>
              </a:rPr>
              <a:t>SUBMITTED BY,</a:t>
            </a:r>
            <a:endParaRPr lang="en-US" sz="3600" dirty="0">
              <a:latin typeface="Arial Rounded MT Bold" panose="020F0704030504030204" pitchFamily="34" charset="0"/>
            </a:endParaRPr>
          </a:p>
          <a:p>
            <a:r>
              <a:rPr lang="en-US" sz="3600" dirty="0">
                <a:latin typeface="Arial Rounded MT Bold" panose="020F0704030504030204" pitchFamily="34" charset="0"/>
              </a:rPr>
              <a:t>SATYAM GUPTA</a:t>
            </a:r>
            <a:endParaRPr lang="en-IN" sz="3600" dirty="0">
              <a:latin typeface="Arial Rounded MT Bold" panose="020F07040305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474" y="381740"/>
            <a:ext cx="11443316" cy="6063448"/>
          </a:xfrm>
        </p:spPr>
        <p:txBody>
          <a:bodyPr>
            <a:normAutofit fontScale="85000" lnSpcReduction="20000"/>
          </a:bodyPr>
          <a:lstStyle/>
          <a:p>
            <a:pPr algn="just">
              <a:buFont typeface="Wingdings" panose="05000000000000000000" pitchFamily="2" charset="2"/>
              <a:buChar char="Ø"/>
            </a:pPr>
            <a:r>
              <a:rPr lang="en-IN" sz="2600" b="0" i="0" u="none" strike="noStrike" baseline="0" dirty="0">
                <a:solidFill>
                  <a:schemeClr val="tx1"/>
                </a:solidFill>
                <a:latin typeface="Arial Rounded MT Bold" panose="020F0704030504030204" pitchFamily="34" charset="0"/>
              </a:rPr>
              <a:t>Dropping the Column </a:t>
            </a:r>
            <a:endParaRPr lang="en-IN" sz="2600" b="0" i="0" u="none" strike="noStrike" baseline="0" dirty="0">
              <a:solidFill>
                <a:schemeClr val="tx1"/>
              </a:solidFill>
              <a:latin typeface="Arial Rounded MT Bold" panose="020F0704030504030204" pitchFamily="34" charset="0"/>
            </a:endParaRPr>
          </a:p>
          <a:p>
            <a:pPr algn="just"/>
            <a:r>
              <a:rPr lang="en-US" sz="2200" i="0" u="none" strike="noStrike" baseline="0" dirty="0">
                <a:solidFill>
                  <a:schemeClr val="tx1"/>
                </a:solidFill>
                <a:latin typeface="Arial Rounded MT Bold" panose="020F0704030504030204" pitchFamily="34" charset="0"/>
              </a:rPr>
              <a:t>Due to the wide range of given data, it is extremely fruitful to clean, shape and set the data in the most suitable form. Dropping unnecessary columns declines the chances of producing errors. Thus, column ‘ID’ was dropped from the train dataset as every comment has its own unique id. After dropping the same, the dataset is now having 7 attributes in total including the target variables. </a:t>
            </a:r>
            <a:endParaRPr lang="en-US" sz="2200" i="0" u="none" strike="noStrike" baseline="0" dirty="0">
              <a:solidFill>
                <a:schemeClr val="tx1"/>
              </a:solidFill>
              <a:latin typeface="Arial Rounded MT Bold" panose="020F0704030504030204" pitchFamily="34" charset="0"/>
            </a:endParaRPr>
          </a:p>
          <a:p>
            <a:pPr marL="0" indent="0">
              <a:buNone/>
            </a:pPr>
            <a:endParaRPr lang="en-US"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2600" b="0" i="0" u="none" strike="noStrike" baseline="0" dirty="0">
                <a:solidFill>
                  <a:schemeClr val="tx1"/>
                </a:solidFill>
                <a:latin typeface="Arial Rounded MT Bold" panose="020F0704030504030204" pitchFamily="34" charset="0"/>
              </a:rPr>
              <a:t>Cleaning the data using NLP </a:t>
            </a:r>
            <a:endParaRPr lang="en-US" sz="26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Replaced the extra lines or ‘\n’ from the text. </a:t>
            </a:r>
            <a:endParaRPr lang="en-US"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Transform the text into lower case. </a:t>
            </a:r>
            <a:endParaRPr lang="en-US"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Replaced the email addresses with the text '</a:t>
            </a:r>
            <a:r>
              <a:rPr lang="en-US" sz="1900" b="0" i="0" u="none" strike="noStrike" baseline="0" dirty="0" err="1">
                <a:solidFill>
                  <a:schemeClr val="tx1"/>
                </a:solidFill>
                <a:latin typeface="Arial Rounded MT Bold" panose="020F0704030504030204" pitchFamily="34" charset="0"/>
              </a:rPr>
              <a:t>emailaddress</a:t>
            </a:r>
            <a:r>
              <a:rPr lang="en-US" sz="1900" b="0" i="0" u="none" strike="noStrike" baseline="0" dirty="0">
                <a:solidFill>
                  <a:schemeClr val="tx1"/>
                </a:solidFill>
                <a:latin typeface="Arial Rounded MT Bold" panose="020F0704030504030204" pitchFamily="34" charset="0"/>
              </a:rPr>
              <a:t>' </a:t>
            </a:r>
            <a:endParaRPr lang="en-US"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Replaced the URLs with the text '</a:t>
            </a:r>
            <a:r>
              <a:rPr lang="en-US" sz="1900" b="0" i="0" u="none" strike="noStrike" baseline="0" dirty="0" err="1">
                <a:solidFill>
                  <a:schemeClr val="tx1"/>
                </a:solidFill>
                <a:latin typeface="Arial Rounded MT Bold" panose="020F0704030504030204" pitchFamily="34" charset="0"/>
              </a:rPr>
              <a:t>webaddress</a:t>
            </a:r>
            <a:r>
              <a:rPr lang="en-US" sz="1900" b="0" i="0" u="none" strike="noStrike" baseline="0" dirty="0">
                <a:solidFill>
                  <a:schemeClr val="tx1"/>
                </a:solidFill>
                <a:latin typeface="Arial Rounded MT Bold" panose="020F0704030504030204" pitchFamily="34" charset="0"/>
              </a:rPr>
              <a:t>' </a:t>
            </a:r>
            <a:endParaRPr lang="en-US" sz="1900" b="0" i="0" u="none" strike="noStrike" baseline="0" dirty="0">
              <a:solidFill>
                <a:schemeClr val="tx1"/>
              </a:solidFill>
              <a:latin typeface="Arial Rounded MT Bold" panose="020F0704030504030204" pitchFamily="34" charset="0"/>
            </a:endParaRPr>
          </a:p>
          <a:p>
            <a:pPr algn="just"/>
            <a:r>
              <a:rPr lang="en-IN" sz="1900" b="0" i="0" u="none" strike="noStrike" baseline="0" dirty="0">
                <a:solidFill>
                  <a:schemeClr val="tx1"/>
                </a:solidFill>
                <a:latin typeface="Arial Rounded MT Bold" panose="020F0704030504030204" pitchFamily="34" charset="0"/>
              </a:rPr>
              <a:t>● Removed the numbers </a:t>
            </a:r>
            <a:endParaRPr lang="en-IN" sz="1900" b="0" i="0" u="none" strike="noStrike" baseline="0" dirty="0">
              <a:solidFill>
                <a:schemeClr val="tx1"/>
              </a:solidFill>
              <a:latin typeface="Arial Rounded MT Bold" panose="020F0704030504030204" pitchFamily="34" charset="0"/>
            </a:endParaRPr>
          </a:p>
          <a:p>
            <a:pPr algn="just"/>
            <a:r>
              <a:rPr lang="en-IN" sz="1900" b="0" i="0" u="none" strike="noStrike" baseline="0" dirty="0">
                <a:solidFill>
                  <a:schemeClr val="tx1"/>
                </a:solidFill>
                <a:latin typeface="Arial Rounded MT Bold" panose="020F0704030504030204" pitchFamily="34" charset="0"/>
              </a:rPr>
              <a:t>● Removed the HTML tags </a:t>
            </a:r>
            <a:endParaRPr lang="en-IN" sz="1900" b="0" i="0" u="none" strike="noStrike" baseline="0" dirty="0">
              <a:solidFill>
                <a:schemeClr val="tx1"/>
              </a:solidFill>
              <a:latin typeface="Arial Rounded MT Bold" panose="020F0704030504030204" pitchFamily="34" charset="0"/>
            </a:endParaRPr>
          </a:p>
          <a:p>
            <a:pPr algn="just"/>
            <a:r>
              <a:rPr lang="en-IN" sz="1900" b="0" i="0" u="none" strike="noStrike" baseline="0" dirty="0">
                <a:solidFill>
                  <a:schemeClr val="tx1"/>
                </a:solidFill>
                <a:latin typeface="Arial Rounded MT Bold" panose="020F0704030504030204" pitchFamily="34" charset="0"/>
              </a:rPr>
              <a:t>● Removed the punctuations </a:t>
            </a:r>
            <a:endParaRPr lang="en-IN"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Removed all the non-ascii characters </a:t>
            </a:r>
            <a:endParaRPr lang="en-US"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Removed the unwanted white spaces </a:t>
            </a:r>
            <a:endParaRPr lang="en-US" sz="1900" b="0" i="0" u="none" strike="noStrike" baseline="0" dirty="0">
              <a:solidFill>
                <a:schemeClr val="tx1"/>
              </a:solidFill>
              <a:latin typeface="Arial Rounded MT Bold" panose="020F0704030504030204" pitchFamily="34" charset="0"/>
            </a:endParaRPr>
          </a:p>
          <a:p>
            <a:pPr algn="just"/>
            <a:r>
              <a:rPr lang="en-US" sz="1900" b="0" i="0" u="none" strike="noStrike" baseline="0" dirty="0">
                <a:solidFill>
                  <a:schemeClr val="tx1"/>
                </a:solidFill>
                <a:latin typeface="Arial Rounded MT Bold" panose="020F0704030504030204" pitchFamily="34" charset="0"/>
              </a:rPr>
              <a:t>● Removed the remaining tokens that are not alphabetic </a:t>
            </a:r>
            <a:endParaRPr lang="en-US" sz="1900" b="0" i="0" u="none" strike="noStrike" baseline="0" dirty="0">
              <a:solidFill>
                <a:schemeClr val="tx1"/>
              </a:solidFill>
              <a:latin typeface="Arial Rounded MT Bold" panose="020F0704030504030204" pitchFamily="34" charset="0"/>
            </a:endParaRPr>
          </a:p>
          <a:p>
            <a:pPr algn="just"/>
            <a:r>
              <a:rPr lang="en-IN" sz="1900" b="0" i="0" u="none" strike="noStrike" baseline="0" dirty="0">
                <a:solidFill>
                  <a:schemeClr val="tx1"/>
                </a:solidFill>
                <a:latin typeface="Arial Rounded MT Bold" panose="020F0704030504030204" pitchFamily="34" charset="0"/>
              </a:rPr>
              <a:t>● Removed the stop words </a:t>
            </a:r>
            <a:endParaRPr lang="en-IN" sz="1900" dirty="0">
              <a:solidFill>
                <a:schemeClr val="tx1"/>
              </a:solidFill>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7639" y="864140"/>
            <a:ext cx="8216721" cy="51297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884" y="594804"/>
            <a:ext cx="11372296" cy="5832629"/>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t>
            </a:r>
            <a:r>
              <a:rPr lang="en-US" dirty="0" err="1">
                <a:solidFill>
                  <a:schemeClr val="tx1"/>
                </a:solidFill>
                <a:latin typeface="Arial Rounded MT Bold" panose="020F0704030504030204" pitchFamily="34" charset="0"/>
              </a:rPr>
              <a:t>wordcloud</a:t>
            </a:r>
            <a:r>
              <a:rPr lang="en-US" dirty="0">
                <a:solidFill>
                  <a:schemeClr val="tx1"/>
                </a:solidFill>
                <a:latin typeface="Arial Rounded MT Bold" panose="020F0704030504030204" pitchFamily="34" charset="0"/>
              </a:rPr>
              <a:t> for each feature</a:t>
            </a:r>
            <a:endParaRPr lang="en-IN"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a:xfrm>
            <a:off x="560711" y="1189969"/>
            <a:ext cx="3915177" cy="3767847"/>
          </a:xfrm>
          <a:prstGeom prst="rect">
            <a:avLst/>
          </a:prstGeom>
        </p:spPr>
      </p:pic>
      <p:pic>
        <p:nvPicPr>
          <p:cNvPr id="7" name="Picture 6"/>
          <p:cNvPicPr>
            <a:picLocks noChangeAspect="1"/>
          </p:cNvPicPr>
          <p:nvPr/>
        </p:nvPicPr>
        <p:blipFill>
          <a:blip r:embed="rId2"/>
          <a:stretch>
            <a:fillRect/>
          </a:stretch>
        </p:blipFill>
        <p:spPr>
          <a:xfrm>
            <a:off x="5680249" y="1228880"/>
            <a:ext cx="4790941" cy="37289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38859" y="381473"/>
            <a:ext cx="2770166" cy="2945326"/>
          </a:xfrm>
          <a:prstGeom prst="rect">
            <a:avLst/>
          </a:prstGeom>
        </p:spPr>
      </p:pic>
      <p:pic>
        <p:nvPicPr>
          <p:cNvPr id="7" name="Picture 6"/>
          <p:cNvPicPr>
            <a:picLocks noChangeAspect="1"/>
          </p:cNvPicPr>
          <p:nvPr/>
        </p:nvPicPr>
        <p:blipFill>
          <a:blip r:embed="rId2"/>
          <a:stretch>
            <a:fillRect/>
          </a:stretch>
        </p:blipFill>
        <p:spPr>
          <a:xfrm>
            <a:off x="4860628" y="381473"/>
            <a:ext cx="2862754" cy="3047527"/>
          </a:xfrm>
          <a:prstGeom prst="rect">
            <a:avLst/>
          </a:prstGeom>
        </p:spPr>
      </p:pic>
      <p:pic>
        <p:nvPicPr>
          <p:cNvPr id="9" name="Picture 8"/>
          <p:cNvPicPr>
            <a:picLocks noChangeAspect="1"/>
          </p:cNvPicPr>
          <p:nvPr/>
        </p:nvPicPr>
        <p:blipFill>
          <a:blip r:embed="rId3"/>
          <a:stretch>
            <a:fillRect/>
          </a:stretch>
        </p:blipFill>
        <p:spPr>
          <a:xfrm>
            <a:off x="8712287" y="430841"/>
            <a:ext cx="2770166" cy="2948790"/>
          </a:xfrm>
          <a:prstGeom prst="rect">
            <a:avLst/>
          </a:prstGeom>
        </p:spPr>
      </p:pic>
      <p:pic>
        <p:nvPicPr>
          <p:cNvPr id="11" name="Picture 10"/>
          <p:cNvPicPr>
            <a:picLocks noChangeAspect="1"/>
          </p:cNvPicPr>
          <p:nvPr/>
        </p:nvPicPr>
        <p:blipFill>
          <a:blip r:embed="rId4"/>
          <a:stretch>
            <a:fillRect/>
          </a:stretch>
        </p:blipFill>
        <p:spPr>
          <a:xfrm>
            <a:off x="4860628" y="3585977"/>
            <a:ext cx="2988482" cy="31811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20894"/>
          </a:xfrm>
        </p:spPr>
        <p:txBody>
          <a:bodyPr>
            <a:normAutofit/>
          </a:bodyPr>
          <a:lstStyle/>
          <a:p>
            <a:r>
              <a:rPr lang="en-US" sz="3600" i="0" u="none" strike="noStrike" baseline="0" dirty="0">
                <a:solidFill>
                  <a:schemeClr val="tx1"/>
                </a:solidFill>
                <a:latin typeface="Arial Rounded MT Bold" panose="020F0704030504030204" pitchFamily="34" charset="0"/>
              </a:rPr>
              <a:t>MODEL/S DEVELOPMENT AND EVALUATION </a:t>
            </a:r>
            <a:endParaRPr lang="en-IN" sz="3600" dirty="0">
              <a:solidFill>
                <a:schemeClr val="tx1"/>
              </a:solidFill>
              <a:latin typeface="Arial Rounded MT Bold" panose="020F0704030504030204" pitchFamily="34" charset="0"/>
            </a:endParaRPr>
          </a:p>
        </p:txBody>
      </p:sp>
      <p:sp>
        <p:nvSpPr>
          <p:cNvPr id="3" name="Content Placeholder 2"/>
          <p:cNvSpPr>
            <a:spLocks noGrp="1"/>
          </p:cNvSpPr>
          <p:nvPr>
            <p:ph idx="1"/>
          </p:nvPr>
        </p:nvSpPr>
        <p:spPr>
          <a:xfrm>
            <a:off x="328474" y="1509204"/>
            <a:ext cx="11283518" cy="4785064"/>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Separating independent and dependent features and converting the data into number features using Vectorizer </a:t>
            </a:r>
            <a:endParaRPr lang="en-US"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1623655" y="2453621"/>
            <a:ext cx="8216721" cy="3495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330" y="435006"/>
            <a:ext cx="11647503" cy="6072326"/>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Splitting training and testing data, along with handling imbalanced dataset using </a:t>
            </a:r>
            <a:r>
              <a:rPr lang="en-US" i="0" u="none" strike="noStrike" baseline="0" dirty="0" err="1">
                <a:solidFill>
                  <a:schemeClr val="tx1"/>
                </a:solidFill>
                <a:latin typeface="Arial Rounded MT Bold" panose="020F0704030504030204" pitchFamily="34" charset="0"/>
              </a:rPr>
              <a:t>RandomOverSampler</a:t>
            </a:r>
            <a:r>
              <a:rPr lang="en-US" i="0" u="none" strike="noStrike" baseline="0" dirty="0">
                <a:solidFill>
                  <a:schemeClr val="tx1"/>
                </a:solidFill>
                <a:latin typeface="Arial Rounded MT Bold" panose="020F0704030504030204" pitchFamily="34" charset="0"/>
              </a:rPr>
              <a:t> </a:t>
            </a:r>
            <a:endParaRPr lang="en-US" i="0" u="none" strike="noStrike" baseline="0" dirty="0">
              <a:solidFill>
                <a:schemeClr val="tx1"/>
              </a:solidFill>
              <a:latin typeface="Arial Rounded MT Bold" panose="020F0704030504030204" pitchFamily="34" charset="0"/>
            </a:endParaRPr>
          </a:p>
          <a:p>
            <a:pPr marL="0" indent="0">
              <a:buNone/>
            </a:pPr>
            <a:endParaRPr lang="en-IN" dirty="0"/>
          </a:p>
        </p:txBody>
      </p:sp>
      <p:pic>
        <p:nvPicPr>
          <p:cNvPr id="5" name="Picture 4"/>
          <p:cNvPicPr>
            <a:picLocks noChangeAspect="1"/>
          </p:cNvPicPr>
          <p:nvPr/>
        </p:nvPicPr>
        <p:blipFill>
          <a:blip r:embed="rId1"/>
          <a:stretch>
            <a:fillRect/>
          </a:stretch>
        </p:blipFill>
        <p:spPr>
          <a:xfrm>
            <a:off x="1489614" y="1446383"/>
            <a:ext cx="8165206" cy="46044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842" y="275208"/>
            <a:ext cx="11540970" cy="6391922"/>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Building the model </a:t>
            </a:r>
            <a:endParaRPr lang="en-IN" b="0"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349188" y="839617"/>
            <a:ext cx="5439053" cy="1794395"/>
          </a:xfrm>
          <a:prstGeom prst="rect">
            <a:avLst/>
          </a:prstGeom>
        </p:spPr>
      </p:pic>
      <p:pic>
        <p:nvPicPr>
          <p:cNvPr id="7" name="Picture 6"/>
          <p:cNvPicPr>
            <a:picLocks noChangeAspect="1"/>
          </p:cNvPicPr>
          <p:nvPr/>
        </p:nvPicPr>
        <p:blipFill>
          <a:blip r:embed="rId2"/>
          <a:stretch>
            <a:fillRect/>
          </a:stretch>
        </p:blipFill>
        <p:spPr>
          <a:xfrm>
            <a:off x="349188" y="2634012"/>
            <a:ext cx="5439053" cy="3813343"/>
          </a:xfrm>
          <a:prstGeom prst="rect">
            <a:avLst/>
          </a:prstGeom>
        </p:spPr>
      </p:pic>
      <p:pic>
        <p:nvPicPr>
          <p:cNvPr id="9" name="Picture 8"/>
          <p:cNvPicPr>
            <a:picLocks noChangeAspect="1"/>
          </p:cNvPicPr>
          <p:nvPr/>
        </p:nvPicPr>
        <p:blipFill>
          <a:blip r:embed="rId3"/>
          <a:stretch>
            <a:fillRect/>
          </a:stretch>
        </p:blipFill>
        <p:spPr>
          <a:xfrm>
            <a:off x="5788241" y="839617"/>
            <a:ext cx="6136304" cy="3067455"/>
          </a:xfrm>
          <a:prstGeom prst="rect">
            <a:avLst/>
          </a:prstGeom>
        </p:spPr>
      </p:pic>
      <p:sp>
        <p:nvSpPr>
          <p:cNvPr id="10" name="TextBox 9"/>
          <p:cNvSpPr txBox="1"/>
          <p:nvPr/>
        </p:nvSpPr>
        <p:spPr>
          <a:xfrm>
            <a:off x="6285390" y="4323425"/>
            <a:ext cx="5273336" cy="1569660"/>
          </a:xfrm>
          <a:prstGeom prst="rect">
            <a:avLst/>
          </a:prstGeom>
          <a:noFill/>
        </p:spPr>
        <p:txBody>
          <a:bodyPr wrap="square" rtlCol="0">
            <a:spAutoFit/>
          </a:bodyPr>
          <a:lstStyle/>
          <a:p>
            <a:pPr algn="just"/>
            <a:r>
              <a:rPr lang="en-US" sz="2400" dirty="0">
                <a:latin typeface="Arial Rounded MT Bold" panose="020F0704030504030204" pitchFamily="34" charset="0"/>
              </a:rPr>
              <a:t>The best 2 models performed well were </a:t>
            </a:r>
            <a:r>
              <a:rPr lang="en-US" sz="2400" dirty="0" err="1">
                <a:latin typeface="Arial Rounded MT Bold" panose="020F0704030504030204" pitchFamily="34" charset="0"/>
              </a:rPr>
              <a:t>RandomForest</a:t>
            </a:r>
            <a:r>
              <a:rPr lang="en-US" sz="2400" dirty="0">
                <a:latin typeface="Arial Rounded MT Bold" panose="020F0704030504030204" pitchFamily="34" charset="0"/>
              </a:rPr>
              <a:t> and </a:t>
            </a:r>
            <a:r>
              <a:rPr lang="en-US" sz="2400" dirty="0" err="1">
                <a:latin typeface="Arial Rounded MT Bold" panose="020F0704030504030204" pitchFamily="34" charset="0"/>
              </a:rPr>
              <a:t>XGBoost</a:t>
            </a:r>
            <a:r>
              <a:rPr lang="en-US" sz="2400" dirty="0">
                <a:latin typeface="Arial Rounded MT Bold" panose="020F0704030504030204" pitchFamily="34" charset="0"/>
              </a:rPr>
              <a:t> Algorithms and their outputs are shown as follows:</a:t>
            </a:r>
            <a:endParaRPr lang="en-IN" sz="2400" dirty="0">
              <a:latin typeface="Arial Rounded MT Bold" panose="020F07040305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01286" y="267952"/>
            <a:ext cx="4028671" cy="4004342"/>
          </a:xfrm>
          <a:prstGeom prst="rect">
            <a:avLst/>
          </a:prstGeom>
        </p:spPr>
      </p:pic>
      <p:pic>
        <p:nvPicPr>
          <p:cNvPr id="7" name="Picture 6"/>
          <p:cNvPicPr>
            <a:picLocks noChangeAspect="1"/>
          </p:cNvPicPr>
          <p:nvPr/>
        </p:nvPicPr>
        <p:blipFill>
          <a:blip r:embed="rId2"/>
          <a:stretch>
            <a:fillRect/>
          </a:stretch>
        </p:blipFill>
        <p:spPr>
          <a:xfrm>
            <a:off x="401286" y="4272295"/>
            <a:ext cx="4028671" cy="2517376"/>
          </a:xfrm>
          <a:prstGeom prst="rect">
            <a:avLst/>
          </a:prstGeom>
        </p:spPr>
      </p:pic>
      <p:pic>
        <p:nvPicPr>
          <p:cNvPr id="9" name="Picture 8"/>
          <p:cNvPicPr>
            <a:picLocks noChangeAspect="1"/>
          </p:cNvPicPr>
          <p:nvPr/>
        </p:nvPicPr>
        <p:blipFill>
          <a:blip r:embed="rId3"/>
          <a:stretch>
            <a:fillRect/>
          </a:stretch>
        </p:blipFill>
        <p:spPr>
          <a:xfrm>
            <a:off x="5130294" y="267952"/>
            <a:ext cx="6206490" cy="2821477"/>
          </a:xfrm>
          <a:prstGeom prst="rect">
            <a:avLst/>
          </a:prstGeom>
        </p:spPr>
      </p:pic>
      <p:pic>
        <p:nvPicPr>
          <p:cNvPr id="11" name="Picture 10"/>
          <p:cNvPicPr>
            <a:picLocks noChangeAspect="1"/>
          </p:cNvPicPr>
          <p:nvPr/>
        </p:nvPicPr>
        <p:blipFill>
          <a:blip r:embed="rId4"/>
          <a:stretch>
            <a:fillRect/>
          </a:stretch>
        </p:blipFill>
        <p:spPr>
          <a:xfrm>
            <a:off x="5130294" y="3087807"/>
            <a:ext cx="6206490" cy="36309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107" y="326255"/>
            <a:ext cx="11323849" cy="6205490"/>
          </a:xfrm>
        </p:spPr>
        <p:txBody>
          <a:bodyPr>
            <a:normAutofit/>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Final Result in a </a:t>
            </a:r>
            <a:r>
              <a:rPr lang="en-US" dirty="0" err="1">
                <a:solidFill>
                  <a:schemeClr val="tx1"/>
                </a:solidFill>
                <a:latin typeface="Arial Rounded MT Bold" panose="020F0704030504030204" pitchFamily="34" charset="0"/>
              </a:rPr>
              <a:t>dataframe</a:t>
            </a: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marL="0" indent="0" algn="just">
              <a:buNone/>
            </a:pPr>
            <a:r>
              <a:rPr lang="en-US" b="0" i="0" u="none" strike="noStrike" baseline="0" dirty="0">
                <a:solidFill>
                  <a:schemeClr val="tx1"/>
                </a:solidFill>
                <a:latin typeface="Arial Rounded MT Bold" panose="020F0704030504030204" pitchFamily="34" charset="0"/>
              </a:rPr>
              <a:t>After running the for loop of classification algorithms and the required metrics, we can see that the best 2 performing algorithms are </a:t>
            </a:r>
            <a:r>
              <a:rPr lang="en-US" b="0" i="0" u="none" strike="noStrike" baseline="0" dirty="0" err="1">
                <a:solidFill>
                  <a:schemeClr val="tx1"/>
                </a:solidFill>
                <a:latin typeface="Arial Rounded MT Bold" panose="020F0704030504030204" pitchFamily="34" charset="0"/>
              </a:rPr>
              <a:t>RandomForestClassifier</a:t>
            </a:r>
            <a:r>
              <a:rPr lang="en-US" b="0" i="0" u="none" strike="noStrike" baseline="0" dirty="0">
                <a:solidFill>
                  <a:schemeClr val="tx1"/>
                </a:solidFill>
                <a:latin typeface="Arial Rounded MT Bold" panose="020F0704030504030204" pitchFamily="34" charset="0"/>
              </a:rPr>
              <a:t> and </a:t>
            </a:r>
            <a:r>
              <a:rPr lang="en-US" b="0" i="0" u="none" strike="noStrike" baseline="0" dirty="0" err="1">
                <a:solidFill>
                  <a:schemeClr val="tx1"/>
                </a:solidFill>
                <a:latin typeface="Arial Rounded MT Bold" panose="020F0704030504030204" pitchFamily="34" charset="0"/>
              </a:rPr>
              <a:t>XGBoostClassifier</a:t>
            </a:r>
            <a:r>
              <a:rPr lang="en-US" b="0" i="0" u="none" strike="noStrike" baseline="0" dirty="0">
                <a:solidFill>
                  <a:schemeClr val="tx1"/>
                </a:solidFill>
                <a:latin typeface="Arial Rounded MT Bold" panose="020F0704030504030204" pitchFamily="34" charset="0"/>
              </a:rPr>
              <a:t> because the loss values are less and their scores are the best among all. Now, we will try Hyperparameter Tuning to find out the best parameters and using them to improve the scores and metrics values. </a:t>
            </a:r>
            <a:endParaRPr lang="en-IN"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a:xfrm>
            <a:off x="986545" y="766415"/>
            <a:ext cx="9083691" cy="299515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718" y="239697"/>
            <a:ext cx="11443317" cy="6267635"/>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Hyperparameter Tuning </a:t>
            </a:r>
            <a:endParaRPr lang="en-IN" i="0" u="none" strike="noStrike" baseline="0" dirty="0">
              <a:solidFill>
                <a:schemeClr val="tx1"/>
              </a:solidFill>
              <a:latin typeface="Arial Rounded MT Bold" panose="020F0704030504030204" pitchFamily="34" charset="0"/>
            </a:endParaRPr>
          </a:p>
          <a:p>
            <a:pPr algn="just"/>
            <a:r>
              <a:rPr lang="en-US" sz="2000" i="0" u="none" strike="noStrike" baseline="0" dirty="0">
                <a:solidFill>
                  <a:schemeClr val="tx1"/>
                </a:solidFill>
                <a:latin typeface="Arial Rounded MT Bold" panose="020F0704030504030204" pitchFamily="34" charset="0"/>
              </a:rPr>
              <a:t>If we run </a:t>
            </a:r>
            <a:r>
              <a:rPr lang="en-US" sz="2000" i="0" u="none" strike="noStrike" baseline="0" dirty="0" err="1">
                <a:solidFill>
                  <a:schemeClr val="tx1"/>
                </a:solidFill>
                <a:latin typeface="Arial Rounded MT Bold" panose="020F0704030504030204" pitchFamily="34" charset="0"/>
              </a:rPr>
              <a:t>GridSearchCV</a:t>
            </a:r>
            <a:r>
              <a:rPr lang="en-US" sz="2000" i="0" u="none" strike="noStrike" baseline="0" dirty="0">
                <a:solidFill>
                  <a:schemeClr val="tx1"/>
                </a:solidFill>
                <a:latin typeface="Arial Rounded MT Bold" panose="020F0704030504030204" pitchFamily="34" charset="0"/>
              </a:rPr>
              <a:t> and </a:t>
            </a:r>
            <a:r>
              <a:rPr lang="en-US" sz="2000" i="0" u="none" strike="noStrike" baseline="0" dirty="0" err="1">
                <a:solidFill>
                  <a:schemeClr val="tx1"/>
                </a:solidFill>
                <a:latin typeface="Arial Rounded MT Bold" panose="020F0704030504030204" pitchFamily="34" charset="0"/>
              </a:rPr>
              <a:t>RandomSearchCV</a:t>
            </a:r>
            <a:r>
              <a:rPr lang="en-US" sz="2000" i="0" u="none" strike="noStrike" baseline="0" dirty="0">
                <a:solidFill>
                  <a:schemeClr val="tx1"/>
                </a:solidFill>
                <a:latin typeface="Arial Rounded MT Bold" panose="020F0704030504030204" pitchFamily="34" charset="0"/>
              </a:rPr>
              <a:t>, it takes more than 2 hours to run the code as the dataset is huge and the best params are not obtained from it due to more computational power requirement. The AUC Score, f1-score and recall value is high when we use </a:t>
            </a:r>
            <a:r>
              <a:rPr lang="en-US" sz="2000" i="0" u="none" strike="noStrike" baseline="0" dirty="0" err="1">
                <a:solidFill>
                  <a:schemeClr val="tx1"/>
                </a:solidFill>
                <a:latin typeface="Arial Rounded MT Bold" panose="020F0704030504030204" pitchFamily="34" charset="0"/>
              </a:rPr>
              <a:t>randomforest</a:t>
            </a:r>
            <a:r>
              <a:rPr lang="en-US" sz="2000" i="0" u="none" strike="noStrike" baseline="0" dirty="0">
                <a:solidFill>
                  <a:schemeClr val="tx1"/>
                </a:solidFill>
                <a:latin typeface="Arial Rounded MT Bold" panose="020F0704030504030204" pitchFamily="34" charset="0"/>
              </a:rPr>
              <a:t> with over sampling data. So, we choose </a:t>
            </a:r>
            <a:r>
              <a:rPr lang="en-US" sz="2000" i="0" u="none" strike="noStrike" baseline="0" dirty="0" err="1">
                <a:solidFill>
                  <a:schemeClr val="tx1"/>
                </a:solidFill>
                <a:latin typeface="Arial Rounded MT Bold" panose="020F0704030504030204" pitchFamily="34" charset="0"/>
              </a:rPr>
              <a:t>RandomForestClassifier</a:t>
            </a:r>
            <a:r>
              <a:rPr lang="en-US" sz="2000" i="0" u="none" strike="noStrike" baseline="0" dirty="0">
                <a:solidFill>
                  <a:schemeClr val="tx1"/>
                </a:solidFill>
                <a:latin typeface="Arial Rounded MT Bold" panose="020F0704030504030204" pitchFamily="34" charset="0"/>
              </a:rPr>
              <a:t> model with over sampled data as our best model among all models. </a:t>
            </a:r>
            <a:endParaRPr lang="en-US" sz="2000" i="0" u="none" strike="noStrike" baseline="0" dirty="0">
              <a:solidFill>
                <a:schemeClr val="tx1"/>
              </a:solidFill>
              <a:latin typeface="Arial Rounded MT Bold" panose="020F0704030504030204" pitchFamily="34" charset="0"/>
            </a:endParaRPr>
          </a:p>
          <a:p>
            <a:r>
              <a:rPr lang="en-IN" sz="1800" b="0" i="0" u="none" strike="noStrike" baseline="0" dirty="0">
                <a:solidFill>
                  <a:srgbClr val="000000"/>
                </a:solidFill>
                <a:latin typeface="Calibri" panose="020F0502020204030204" pitchFamily="34" charset="0"/>
              </a:rPr>
              <a:t>Confusion matrix: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[[41848 1156]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[ 1283 3585]] </a:t>
            </a:r>
            <a:endParaRPr lang="en-IN" sz="2000"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a:xfrm>
            <a:off x="520200" y="2223858"/>
            <a:ext cx="7176742" cy="4283474"/>
          </a:xfrm>
          <a:prstGeom prst="rect">
            <a:avLst/>
          </a:prstGeom>
        </p:spPr>
      </p:pic>
      <p:sp>
        <p:nvSpPr>
          <p:cNvPr id="6" name="TextBox 5"/>
          <p:cNvSpPr txBox="1"/>
          <p:nvPr/>
        </p:nvSpPr>
        <p:spPr>
          <a:xfrm>
            <a:off x="8185213" y="2911876"/>
            <a:ext cx="2414726" cy="1569660"/>
          </a:xfrm>
          <a:prstGeom prst="rect">
            <a:avLst/>
          </a:prstGeom>
          <a:noFill/>
        </p:spPr>
        <p:txBody>
          <a:bodyPr wrap="square" rtlCol="0">
            <a:spAutoFit/>
          </a:bodyPr>
          <a:lstStyle/>
          <a:p>
            <a:r>
              <a:rPr lang="en-IN" sz="2400" b="0" i="0" u="none" strike="noStrike" baseline="0" dirty="0">
                <a:latin typeface="Arial Rounded MT Bold" panose="020F0704030504030204" pitchFamily="34" charset="0"/>
              </a:rPr>
              <a:t>Confusion matrix: </a:t>
            </a:r>
            <a:endParaRPr lang="en-IN" sz="2400" b="0" i="0" u="none" strike="noStrike" baseline="0" dirty="0">
              <a:latin typeface="Arial Rounded MT Bold" panose="020F0704030504030204" pitchFamily="34" charset="0"/>
            </a:endParaRPr>
          </a:p>
          <a:p>
            <a:r>
              <a:rPr lang="en-IN" sz="2400" b="0" i="0" u="none" strike="noStrike" baseline="0" dirty="0">
                <a:latin typeface="Arial Rounded MT Bold" panose="020F0704030504030204" pitchFamily="34" charset="0"/>
              </a:rPr>
              <a:t>[[41848 1156] </a:t>
            </a:r>
            <a:endParaRPr lang="en-IN" sz="2400" b="0" i="0" u="none" strike="noStrike" baseline="0" dirty="0">
              <a:latin typeface="Arial Rounded MT Bold" panose="020F0704030504030204" pitchFamily="34" charset="0"/>
            </a:endParaRPr>
          </a:p>
          <a:p>
            <a:r>
              <a:rPr lang="en-IN" sz="2400" b="0" i="0" u="none" strike="noStrike" baseline="0" dirty="0">
                <a:latin typeface="Arial Rounded MT Bold" panose="020F0704030504030204" pitchFamily="34" charset="0"/>
              </a:rPr>
              <a:t>[ 1283 3585]] </a:t>
            </a:r>
            <a:endParaRPr lang="en-IN" sz="2400" dirty="0">
              <a:latin typeface="Arial Rounded MT Bold" panose="020F07040305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72319"/>
          </a:xfrm>
        </p:spPr>
        <p:txBody>
          <a:bodyPr>
            <a:normAutofit/>
          </a:bodyPr>
          <a:lstStyle/>
          <a:p>
            <a:r>
              <a:rPr lang="en-US" sz="3600" dirty="0">
                <a:latin typeface="Arial Rounded MT Bold" panose="020F0704030504030204" pitchFamily="34" charset="0"/>
              </a:rPr>
              <a:t>INTRODUCTION</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399495" y="1544714"/>
            <a:ext cx="12091385" cy="4909351"/>
          </a:xfrm>
        </p:spPr>
        <p:txBody>
          <a:bodyPr>
            <a:normAutofit fontScale="92500"/>
          </a:bodyPr>
          <a:lstStyle/>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People use social media as a platform to express their opinions and views.</a:t>
            </a:r>
            <a:endParaRPr lang="en-US" sz="2600" dirty="0">
              <a:solidFill>
                <a:schemeClr val="tx1"/>
              </a:solidFill>
              <a:latin typeface="Arial Rounded MT Bold" panose="020F0704030504030204" pitchFamily="34" charset="0"/>
              <a:ea typeface="Raleway Thin"/>
              <a:cs typeface="Raleway Thin"/>
              <a:sym typeface="Raleway Thin"/>
            </a:endParaRP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However, at the same time, this has resulted in the emergence of conflict and hate, making online environments uninviting for users.</a:t>
            </a:r>
            <a:endParaRPr lang="en-US" sz="2600" dirty="0">
              <a:solidFill>
                <a:schemeClr val="tx1"/>
              </a:solidFill>
              <a:latin typeface="Arial Rounded MT Bold" panose="020F0704030504030204" pitchFamily="34" charset="0"/>
              <a:ea typeface="Raleway Thin"/>
              <a:cs typeface="Raleway Thin"/>
              <a:sym typeface="Raleway Thin"/>
            </a:endParaRPr>
          </a:p>
          <a:p>
            <a:pPr marL="939800" indent="-342900" algn="just">
              <a:lnSpc>
                <a:spcPct val="115000"/>
              </a:lnSpc>
              <a:spcBef>
                <a:spcPts val="120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Online hate, described as abusive language, aggression, cyberbullying, hatefulness and many others has been identified as a major threat on online social media platforms.</a:t>
            </a:r>
            <a:endParaRPr lang="en-US" sz="2600" dirty="0">
              <a:solidFill>
                <a:schemeClr val="tx1"/>
              </a:solidFill>
              <a:latin typeface="Arial Rounded MT Bold" panose="020F0704030504030204" pitchFamily="34" charset="0"/>
              <a:ea typeface="Raleway Thin"/>
              <a:cs typeface="Raleway Thin"/>
              <a:sym typeface="Raleway Thin"/>
            </a:endParaRPr>
          </a:p>
          <a:p>
            <a:pPr marL="939800" indent="-342900" algn="just">
              <a:lnSpc>
                <a:spcPct val="115000"/>
              </a:lnSpc>
              <a:spcBef>
                <a:spcPts val="0"/>
              </a:spcBef>
              <a:buClr>
                <a:schemeClr val="tx1"/>
              </a:buClr>
              <a:buSzPct val="100000"/>
              <a:buFont typeface="Wingdings" panose="05000000000000000000" pitchFamily="2" charset="2"/>
              <a:buChar char="Ø"/>
            </a:pPr>
            <a:r>
              <a:rPr lang="en-US" sz="2600" dirty="0">
                <a:solidFill>
                  <a:schemeClr val="tx1"/>
                </a:solidFill>
                <a:latin typeface="Arial Rounded MT Bold" panose="020F0704030504030204" pitchFamily="34" charset="0"/>
                <a:ea typeface="Raleway Thin"/>
                <a:cs typeface="Raleway Thin"/>
                <a:sym typeface="Raleway Thin"/>
              </a:rPr>
              <a:t>Our goal is to build a prototype of online hate and abuse comment classifier which can used to classify hate and offensive comments so that it can be controlled and restricted from spreading hatred and cyberbullying.</a:t>
            </a:r>
            <a:endParaRPr lang="en-US" sz="2600" dirty="0">
              <a:solidFill>
                <a:schemeClr val="tx1"/>
              </a:solidFill>
              <a:latin typeface="Arial Rounded MT Bold" panose="020F0704030504030204" pitchFamily="34" charset="0"/>
              <a:ea typeface="Raleway Thin"/>
              <a:cs typeface="Raleway Thin"/>
              <a:sym typeface="Raleway Thin"/>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272" y="399495"/>
            <a:ext cx="11292396" cy="5912527"/>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Plotting AUC_ROC Curve</a:t>
            </a: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buFont typeface="Wingdings" panose="05000000000000000000" pitchFamily="2" charset="2"/>
              <a:buChar char="Ø"/>
            </a:pPr>
            <a:endParaRPr lang="en-US" dirty="0">
              <a:solidFill>
                <a:schemeClr val="tx1"/>
              </a:solidFill>
              <a:latin typeface="Arial Rounded MT Bold" panose="020F0704030504030204" pitchFamily="34" charset="0"/>
            </a:endParaRPr>
          </a:p>
          <a:p>
            <a:pPr algn="l"/>
            <a:endParaRPr lang="en-IN" sz="1800" b="0" i="0" u="none" strike="noStrike" baseline="0" dirty="0">
              <a:solidFill>
                <a:srgbClr val="000000"/>
              </a:solidFill>
              <a:latin typeface="Calibri" panose="020F0502020204030204" pitchFamily="34" charset="0"/>
            </a:endParaRPr>
          </a:p>
          <a:p>
            <a:pPr algn="just">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Finalizing the model </a:t>
            </a:r>
            <a:endParaRPr lang="en-IN"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We will final the model by predicting the values and saving the model in a pickle file, which will be used for prediction of test data </a:t>
            </a:r>
            <a:endParaRPr lang="en-IN"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a:xfrm>
            <a:off x="810911" y="909410"/>
            <a:ext cx="6078162" cy="32386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229" y="497150"/>
            <a:ext cx="11407805" cy="5743852"/>
          </a:xfrm>
        </p:spPr>
        <p:txBody>
          <a:bodyPr/>
          <a:lstStyle/>
          <a:p>
            <a:pPr>
              <a:buFont typeface="Wingdings" panose="05000000000000000000" pitchFamily="2" charset="2"/>
              <a:buChar char="Ø"/>
            </a:pPr>
            <a:r>
              <a:rPr lang="en-US" dirty="0">
                <a:solidFill>
                  <a:schemeClr val="tx1"/>
                </a:solidFill>
                <a:latin typeface="Arial Rounded MT Bold" panose="020F0704030504030204" pitchFamily="34" charset="0"/>
              </a:rPr>
              <a:t>Predictions using test data</a:t>
            </a:r>
            <a:endParaRPr lang="en-IN" dirty="0">
              <a:solidFill>
                <a:schemeClr val="tx1"/>
              </a:solidFill>
              <a:latin typeface="Arial Rounded MT Bold" panose="020F0704030504030204" pitchFamily="34" charset="0"/>
            </a:endParaRPr>
          </a:p>
        </p:txBody>
      </p:sp>
      <p:pic>
        <p:nvPicPr>
          <p:cNvPr id="5" name="Picture 4"/>
          <p:cNvPicPr>
            <a:picLocks noChangeAspect="1"/>
          </p:cNvPicPr>
          <p:nvPr/>
        </p:nvPicPr>
        <p:blipFill>
          <a:blip r:embed="rId1"/>
          <a:stretch>
            <a:fillRect/>
          </a:stretch>
        </p:blipFill>
        <p:spPr>
          <a:xfrm>
            <a:off x="346229" y="1250586"/>
            <a:ext cx="8216721" cy="5110264"/>
          </a:xfrm>
          <a:prstGeom prst="rect">
            <a:avLst/>
          </a:prstGeom>
        </p:spPr>
      </p:pic>
      <p:sp>
        <p:nvSpPr>
          <p:cNvPr id="6" name="TextBox 5"/>
          <p:cNvSpPr txBox="1"/>
          <p:nvPr/>
        </p:nvSpPr>
        <p:spPr>
          <a:xfrm>
            <a:off x="9170633" y="1473693"/>
            <a:ext cx="2503503" cy="1200329"/>
          </a:xfrm>
          <a:prstGeom prst="rect">
            <a:avLst/>
          </a:prstGeom>
          <a:noFill/>
        </p:spPr>
        <p:txBody>
          <a:bodyPr wrap="square" rtlCol="0">
            <a:spAutoFit/>
          </a:bodyPr>
          <a:lstStyle/>
          <a:p>
            <a:r>
              <a:rPr lang="en-US" sz="1800" b="0" i="0" u="none" strike="noStrike" baseline="0" dirty="0">
                <a:latin typeface="Arial Rounded MT Bold" panose="020F0704030504030204" pitchFamily="34" charset="0"/>
              </a:rPr>
              <a:t>After predicting using test data, we will store the results in a </a:t>
            </a:r>
            <a:r>
              <a:rPr lang="en-IN" sz="1800" b="0" i="0" u="none" strike="noStrike" baseline="0" dirty="0">
                <a:latin typeface="Arial Rounded MT Bold" panose="020F0704030504030204" pitchFamily="34" charset="0"/>
              </a:rPr>
              <a:t>csv file. </a:t>
            </a:r>
            <a:endParaRPr lang="en-IN" dirty="0">
              <a:latin typeface="Arial Rounded MT Bold" panose="020F07040305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9196990" cy="761096"/>
          </a:xfrm>
        </p:spPr>
        <p:txBody>
          <a:bodyPr>
            <a:normAutofit/>
          </a:bodyPr>
          <a:lstStyle/>
          <a:p>
            <a:r>
              <a:rPr lang="en-US" sz="3600" dirty="0">
                <a:latin typeface="Arial Rounded MT Bold" panose="020F0704030504030204" pitchFamily="34" charset="0"/>
              </a:rPr>
              <a:t>DATA VISUALIZATION</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676656" y="1349406"/>
            <a:ext cx="10753725" cy="5104660"/>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a:t>
            </a:r>
            <a:r>
              <a:rPr lang="en-US" b="0" i="0" u="none" strike="noStrike" baseline="0" dirty="0" err="1">
                <a:solidFill>
                  <a:schemeClr val="tx1"/>
                </a:solidFill>
                <a:latin typeface="Arial Rounded MT Bold" panose="020F0704030504030204" pitchFamily="34" charset="0"/>
              </a:rPr>
              <a:t>countplot</a:t>
            </a:r>
            <a:r>
              <a:rPr lang="en-US" b="0" i="0" u="none" strike="noStrike" baseline="0" dirty="0">
                <a:solidFill>
                  <a:schemeClr val="tx1"/>
                </a:solidFill>
                <a:latin typeface="Arial Rounded MT Bold" panose="020F0704030504030204" pitchFamily="34" charset="0"/>
              </a:rPr>
              <a:t> for all features </a:t>
            </a:r>
            <a:endParaRPr lang="en-US" b="0"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477560" y="1817073"/>
            <a:ext cx="6145182" cy="4857345"/>
          </a:xfrm>
          <a:prstGeom prst="rect">
            <a:avLst/>
          </a:prstGeom>
        </p:spPr>
      </p:pic>
      <p:pic>
        <p:nvPicPr>
          <p:cNvPr id="15" name="Picture 14"/>
          <p:cNvPicPr>
            <a:picLocks noChangeAspect="1"/>
          </p:cNvPicPr>
          <p:nvPr/>
        </p:nvPicPr>
        <p:blipFill>
          <a:blip r:embed="rId2"/>
          <a:stretch>
            <a:fillRect/>
          </a:stretch>
        </p:blipFill>
        <p:spPr>
          <a:xfrm>
            <a:off x="3788056" y="1817073"/>
            <a:ext cx="8113690" cy="48573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862" y="390616"/>
            <a:ext cx="11647503" cy="6054571"/>
          </a:xfrm>
        </p:spPr>
        <p:txBody>
          <a:bodyPr/>
          <a:lstStyle/>
          <a:p>
            <a:pPr>
              <a:buFont typeface="Wingdings" panose="05000000000000000000" pitchFamily="2" charset="2"/>
              <a:buChar char="Ø"/>
            </a:pPr>
            <a:r>
              <a:rPr lang="en-IN" i="0" u="none" strike="noStrike" baseline="0" dirty="0">
                <a:solidFill>
                  <a:schemeClr val="tx1"/>
                </a:solidFill>
                <a:latin typeface="Arial Rounded MT Bold" panose="020F0704030504030204" pitchFamily="34" charset="0"/>
              </a:rPr>
              <a:t>Plotting pie chart plot </a:t>
            </a:r>
            <a:endParaRPr lang="en-IN" i="0" u="none" strike="noStrike" baseline="0" dirty="0">
              <a:solidFill>
                <a:schemeClr val="tx1"/>
              </a:solidFill>
              <a:latin typeface="Arial Rounded MT Bold" panose="020F0704030504030204" pitchFamily="34" charset="0"/>
            </a:endParaRPr>
          </a:p>
          <a:p>
            <a:pPr marL="0" indent="0">
              <a:buNone/>
            </a:pPr>
            <a:endParaRPr lang="en-IN" dirty="0"/>
          </a:p>
        </p:txBody>
      </p:sp>
      <p:pic>
        <p:nvPicPr>
          <p:cNvPr id="7" name="Picture 6"/>
          <p:cNvPicPr>
            <a:picLocks noChangeAspect="1"/>
          </p:cNvPicPr>
          <p:nvPr/>
        </p:nvPicPr>
        <p:blipFill>
          <a:blip r:embed="rId1"/>
          <a:stretch>
            <a:fillRect/>
          </a:stretch>
        </p:blipFill>
        <p:spPr>
          <a:xfrm>
            <a:off x="655989" y="1066312"/>
            <a:ext cx="8216721" cy="1653702"/>
          </a:xfrm>
          <a:prstGeom prst="rect">
            <a:avLst/>
          </a:prstGeom>
        </p:spPr>
      </p:pic>
      <p:pic>
        <p:nvPicPr>
          <p:cNvPr id="9" name="Picture 8"/>
          <p:cNvPicPr>
            <a:picLocks noChangeAspect="1"/>
          </p:cNvPicPr>
          <p:nvPr/>
        </p:nvPicPr>
        <p:blipFill>
          <a:blip r:embed="rId2"/>
          <a:stretch>
            <a:fillRect/>
          </a:stretch>
        </p:blipFill>
        <p:spPr>
          <a:xfrm>
            <a:off x="2115677" y="2837281"/>
            <a:ext cx="6380253" cy="39363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96" y="284086"/>
            <a:ext cx="11540970" cy="6383044"/>
          </a:xfrm>
        </p:spPr>
        <p:txBody>
          <a:bodyPr>
            <a:normAutofit fontScale="92500" lnSpcReduction="10000"/>
          </a:bodyPr>
          <a:lstStyle/>
          <a:p>
            <a:pPr>
              <a:buFont typeface="Wingdings" panose="05000000000000000000" pitchFamily="2" charset="2"/>
              <a:buChar char="Ø"/>
            </a:pPr>
            <a:r>
              <a:rPr lang="en-IN" sz="2600" i="0" u="none" strike="noStrike" baseline="0" dirty="0">
                <a:solidFill>
                  <a:schemeClr val="tx1"/>
                </a:solidFill>
                <a:latin typeface="Arial Rounded MT Bold" panose="020F0704030504030204" pitchFamily="34" charset="0"/>
              </a:rPr>
              <a:t>Distribution of comments length</a:t>
            </a:r>
            <a:endParaRPr lang="en-IN" sz="260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IN" dirty="0">
              <a:solidFill>
                <a:schemeClr val="tx1"/>
              </a:solidFill>
              <a:latin typeface="Arial Rounded MT Bold" panose="020F0704030504030204" pitchFamily="34" charset="0"/>
            </a:endParaRPr>
          </a:p>
          <a:p>
            <a:pPr>
              <a:buFont typeface="Wingdings" panose="05000000000000000000" pitchFamily="2" charset="2"/>
              <a:buChar char="Ø"/>
            </a:pPr>
            <a:endParaRPr lang="en-IN"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endParaRPr lang="en-US" sz="1800" b="0" i="0" u="none" strike="noStrike" baseline="0" dirty="0">
              <a:solidFill>
                <a:srgbClr val="000000"/>
              </a:solidFill>
              <a:latin typeface="Calibri" panose="020F05020202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endParaRPr lang="en-US" sz="2000" b="0" i="0" u="none" strike="noStrike" baseline="0" dirty="0">
              <a:solidFill>
                <a:schemeClr val="tx1"/>
              </a:solidFill>
              <a:latin typeface="Arial Rounded MT Bold" panose="020F0704030504030204" pitchFamily="34" charset="0"/>
            </a:endParaRPr>
          </a:p>
          <a:p>
            <a:pPr marL="0" indent="0">
              <a:buNone/>
            </a:pPr>
            <a:r>
              <a:rPr lang="en-US" sz="2000" b="0" i="0" u="none" strike="noStrike" baseline="0" dirty="0">
                <a:solidFill>
                  <a:schemeClr val="tx1"/>
                </a:solidFill>
                <a:latin typeface="Arial Rounded MT Bold" panose="020F0704030504030204" pitchFamily="34" charset="0"/>
              </a:rPr>
              <a:t>Above is a plot showing the comment length frequency. As noticed, most of the comments are short with only a few comments longer than 1000 words. Majority of the comments are of length 500, where maximum length is 5000 and minimum length is 5. Median length being 250. </a:t>
            </a:r>
            <a:r>
              <a:rPr lang="en-IN" sz="2000" i="0" u="none" strike="noStrike" baseline="0" dirty="0">
                <a:solidFill>
                  <a:schemeClr val="tx1"/>
                </a:solidFill>
                <a:latin typeface="Arial Rounded MT Bold" panose="020F0704030504030204" pitchFamily="34" charset="0"/>
              </a:rPr>
              <a:t> </a:t>
            </a:r>
            <a:endParaRPr lang="en-IN" sz="2000" i="0" u="none" strike="noStrike" baseline="0" dirty="0">
              <a:solidFill>
                <a:schemeClr val="tx1"/>
              </a:solidFill>
              <a:latin typeface="Arial Rounded MT Bold" panose="020F0704030504030204" pitchFamily="34" charset="0"/>
            </a:endParaRPr>
          </a:p>
          <a:p>
            <a:pPr marL="0" indent="0">
              <a:buNone/>
            </a:pPr>
            <a:endParaRPr lang="en-IN" dirty="0"/>
          </a:p>
        </p:txBody>
      </p:sp>
      <p:pic>
        <p:nvPicPr>
          <p:cNvPr id="5" name="Picture 4"/>
          <p:cNvPicPr>
            <a:picLocks noChangeAspect="1"/>
          </p:cNvPicPr>
          <p:nvPr/>
        </p:nvPicPr>
        <p:blipFill>
          <a:blip r:embed="rId1"/>
          <a:stretch>
            <a:fillRect/>
          </a:stretch>
        </p:blipFill>
        <p:spPr>
          <a:xfrm>
            <a:off x="941034" y="690396"/>
            <a:ext cx="8216721" cy="45006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596" y="372862"/>
            <a:ext cx="11505460" cy="6258757"/>
          </a:xfrm>
        </p:spPr>
        <p:txBody>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Plotting distribution plot for all features </a:t>
            </a:r>
            <a:endParaRPr lang="en-US" b="0" i="0" u="none" strike="noStrike" baseline="0" dirty="0">
              <a:solidFill>
                <a:schemeClr val="tx1"/>
              </a:solidFill>
              <a:latin typeface="Arial Rounded MT Bold" panose="020F0704030504030204" pitchFamily="34" charset="0"/>
            </a:endParaRPr>
          </a:p>
          <a:p>
            <a:pPr marL="0" indent="0">
              <a:buNone/>
            </a:pPr>
            <a:endParaRPr lang="en-IN" dirty="0"/>
          </a:p>
        </p:txBody>
      </p:sp>
      <p:pic>
        <p:nvPicPr>
          <p:cNvPr id="5" name="Picture 4"/>
          <p:cNvPicPr>
            <a:picLocks noChangeAspect="1"/>
          </p:cNvPicPr>
          <p:nvPr/>
        </p:nvPicPr>
        <p:blipFill>
          <a:blip r:embed="rId1"/>
          <a:stretch>
            <a:fillRect/>
          </a:stretch>
        </p:blipFill>
        <p:spPr>
          <a:xfrm>
            <a:off x="2606818" y="838940"/>
            <a:ext cx="4989766" cy="564619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83038"/>
          </a:xfrm>
        </p:spPr>
        <p:txBody>
          <a:bodyPr>
            <a:normAutofit/>
          </a:bodyPr>
          <a:lstStyle/>
          <a:p>
            <a:r>
              <a:rPr lang="en-US" sz="3600" dirty="0">
                <a:latin typeface="Arial Rounded MT Bold" panose="020F0704030504030204" pitchFamily="34" charset="0"/>
              </a:rPr>
              <a:t>CONCLUSION</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417250" y="1393794"/>
            <a:ext cx="11398929" cy="5078027"/>
          </a:xfrm>
        </p:spPr>
        <p:txBody>
          <a:bodyPr>
            <a:normAutofit fontScale="92500" lnSpcReduction="10000"/>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the completion of this project, we got an insight of how to preprocess the data, </a:t>
            </a:r>
            <a:r>
              <a:rPr lang="en-US" sz="1800" b="0" i="0" u="none" strike="noStrike" baseline="0" dirty="0" err="1">
                <a:solidFill>
                  <a:schemeClr val="tx1"/>
                </a:solidFill>
                <a:latin typeface="Arial Rounded MT Bold" panose="020F0704030504030204" pitchFamily="34" charset="0"/>
              </a:rPr>
              <a:t>analysing</a:t>
            </a:r>
            <a:r>
              <a:rPr lang="en-US" sz="1800" b="0" i="0" u="none" strike="noStrike" baseline="0" dirty="0">
                <a:solidFill>
                  <a:schemeClr val="tx1"/>
                </a:solidFill>
                <a:latin typeface="Arial Rounded MT Bold" panose="020F0704030504030204" pitchFamily="34" charset="0"/>
              </a:rPr>
              <a:t> the data and building a model.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First, we imported both training and testing data, which had nearly 150000+ records.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did all the required pre-processing steps like checking null values, datatypes check, dropping unnecessary columns, etc.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used the training data for doing Exploratory Data Analysis using various plots and recorded the observations.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While observing the results, we found that the dataset was in highly imbalanced side and we need to handle it, in order to avoid overfitting problem.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Using NLP, we pre-processed the comment text and did other steps.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As the problem was a multi-class classifier, we took a new feature known as label and combined the </a:t>
            </a:r>
            <a:r>
              <a:rPr lang="en-US" sz="1800" b="0" i="0" u="none" strike="noStrike" baseline="0" dirty="0" err="1">
                <a:solidFill>
                  <a:schemeClr val="tx1"/>
                </a:solidFill>
                <a:latin typeface="Arial Rounded MT Bold" panose="020F0704030504030204" pitchFamily="34" charset="0"/>
              </a:rPr>
              <a:t>comment_labels</a:t>
            </a:r>
            <a:r>
              <a:rPr lang="en-US" sz="1800" b="0" i="0" u="none" strike="noStrike" baseline="0" dirty="0">
                <a:solidFill>
                  <a:schemeClr val="tx1"/>
                </a:solidFill>
                <a:latin typeface="Arial Rounded MT Bold" panose="020F0704030504030204" pitchFamily="34" charset="0"/>
              </a:rPr>
              <a:t> output together using sum() and then stored in that feature. For a binary classification problem, we scaled the data accordingly.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After applying </a:t>
            </a:r>
            <a:r>
              <a:rPr lang="en-US" sz="1800" b="0" i="0" u="none" strike="noStrike" baseline="0" dirty="0" err="1">
                <a:solidFill>
                  <a:schemeClr val="tx1"/>
                </a:solidFill>
                <a:latin typeface="Arial Rounded MT Bold" panose="020F0704030504030204" pitchFamily="34" charset="0"/>
              </a:rPr>
              <a:t>Tf-idf</a:t>
            </a:r>
            <a:r>
              <a:rPr lang="en-US" sz="1800" b="0" i="0" u="none" strike="noStrike" baseline="0" dirty="0">
                <a:solidFill>
                  <a:schemeClr val="tx1"/>
                </a:solidFill>
                <a:latin typeface="Arial Rounded MT Bold" panose="020F0704030504030204" pitchFamily="34" charset="0"/>
              </a:rPr>
              <a:t> </a:t>
            </a:r>
            <a:r>
              <a:rPr lang="en-US" sz="1800" b="0" i="0" u="none" strike="noStrike" baseline="0" dirty="0" err="1">
                <a:solidFill>
                  <a:schemeClr val="tx1"/>
                </a:solidFill>
                <a:latin typeface="Arial Rounded MT Bold" panose="020F0704030504030204" pitchFamily="34" charset="0"/>
              </a:rPr>
              <a:t>Vectoriser</a:t>
            </a:r>
            <a:r>
              <a:rPr lang="en-US" sz="1800" b="0" i="0" u="none" strike="noStrike" baseline="0" dirty="0">
                <a:solidFill>
                  <a:schemeClr val="tx1"/>
                </a:solidFill>
                <a:latin typeface="Arial Rounded MT Bold" panose="020F0704030504030204" pitchFamily="34" charset="0"/>
              </a:rPr>
              <a:t>, we used an oversampling technique called </a:t>
            </a:r>
            <a:r>
              <a:rPr lang="en-US" sz="1800" b="0" i="0" u="none" strike="noStrike" baseline="0" dirty="0" err="1">
                <a:solidFill>
                  <a:schemeClr val="tx1"/>
                </a:solidFill>
                <a:latin typeface="Arial Rounded MT Bold" panose="020F0704030504030204" pitchFamily="34" charset="0"/>
              </a:rPr>
              <a:t>RandomOverSampler</a:t>
            </a:r>
            <a:r>
              <a:rPr lang="en-US" sz="1800" b="0" i="0" u="none" strike="noStrike" baseline="0" dirty="0">
                <a:solidFill>
                  <a:schemeClr val="tx1"/>
                </a:solidFill>
                <a:latin typeface="Arial Rounded MT Bold" panose="020F0704030504030204" pitchFamily="34" charset="0"/>
              </a:rPr>
              <a:t> for handling the imbalanced data. There, we took 75% of the high points data and sampled it to the low points data so that both weights could be balanced equally and we could get proper result. </a:t>
            </a:r>
            <a:endParaRPr lang="en-IN" dirty="0">
              <a:solidFill>
                <a:schemeClr val="tx1"/>
              </a:solidFill>
              <a:latin typeface="Arial Rounded MT Bold" panose="020F07040305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230" y="328474"/>
            <a:ext cx="11594236" cy="6223246"/>
          </a:xfrm>
        </p:spPr>
        <p:txBody>
          <a:bodyPr/>
          <a:lstStyle/>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we split the data using </a:t>
            </a:r>
            <a:r>
              <a:rPr lang="en-US" sz="1800" b="0" i="0" u="none" strike="noStrike" baseline="0" dirty="0" err="1">
                <a:solidFill>
                  <a:schemeClr val="tx1"/>
                </a:solidFill>
                <a:latin typeface="Arial Rounded MT Bold" panose="020F0704030504030204" pitchFamily="34" charset="0"/>
              </a:rPr>
              <a:t>train_test_split</a:t>
            </a:r>
            <a:r>
              <a:rPr lang="en-US" sz="1800" b="0" i="0" u="none" strike="noStrike" baseline="0" dirty="0">
                <a:solidFill>
                  <a:schemeClr val="tx1"/>
                </a:solidFill>
                <a:latin typeface="Arial Rounded MT Bold" panose="020F0704030504030204" pitchFamily="34" charset="0"/>
              </a:rPr>
              <a:t> and then we started the model building process by running as many algorithms in a for loop, with difference metrics like </a:t>
            </a:r>
            <a:r>
              <a:rPr lang="en-US" sz="1800" b="0" i="0" u="none" strike="noStrike" baseline="0" dirty="0" err="1">
                <a:solidFill>
                  <a:schemeClr val="tx1"/>
                </a:solidFill>
                <a:latin typeface="Arial Rounded MT Bold" panose="020F0704030504030204" pitchFamily="34" charset="0"/>
              </a:rPr>
              <a:t>cross_val_score</a:t>
            </a:r>
            <a:r>
              <a:rPr lang="en-US" sz="1800" b="0" i="0" u="none" strike="noStrike" baseline="0" dirty="0">
                <a:solidFill>
                  <a:schemeClr val="tx1"/>
                </a:solidFill>
                <a:latin typeface="Arial Rounded MT Bold" panose="020F0704030504030204" pitchFamily="34" charset="0"/>
              </a:rPr>
              <a:t>, confusion matrix, </a:t>
            </a:r>
            <a:r>
              <a:rPr lang="en-US" sz="1800" b="0" i="0" u="none" strike="noStrike" baseline="0" dirty="0" err="1">
                <a:solidFill>
                  <a:schemeClr val="tx1"/>
                </a:solidFill>
                <a:latin typeface="Arial Rounded MT Bold" panose="020F0704030504030204" pitchFamily="34" charset="0"/>
              </a:rPr>
              <a:t>auc_score</a:t>
            </a:r>
            <a:r>
              <a:rPr lang="en-US" sz="1800" b="0" i="0" u="none" strike="noStrike" baseline="0" dirty="0">
                <a:solidFill>
                  <a:schemeClr val="tx1"/>
                </a:solidFill>
                <a:latin typeface="Arial Rounded MT Bold" panose="020F0704030504030204" pitchFamily="34" charset="0"/>
              </a:rPr>
              <a:t>, log loss, hamming loss, etc.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We found that </a:t>
            </a:r>
            <a:r>
              <a:rPr lang="en-US" sz="1800" b="0" i="0" u="none" strike="noStrike" baseline="0" dirty="0" err="1">
                <a:solidFill>
                  <a:schemeClr val="tx1"/>
                </a:solidFill>
                <a:latin typeface="Arial Rounded MT Bold" panose="020F0704030504030204" pitchFamily="34" charset="0"/>
              </a:rPr>
              <a:t>RandomForestClassifier</a:t>
            </a:r>
            <a:r>
              <a:rPr lang="en-US" sz="1800" b="0" i="0" u="none" strike="noStrike" baseline="0" dirty="0">
                <a:solidFill>
                  <a:schemeClr val="tx1"/>
                </a:solidFill>
                <a:latin typeface="Arial Rounded MT Bold" panose="020F0704030504030204" pitchFamily="34" charset="0"/>
              </a:rPr>
              <a:t> and </a:t>
            </a:r>
            <a:r>
              <a:rPr lang="en-US" sz="1800" b="0" i="0" u="none" strike="noStrike" baseline="0" dirty="0" err="1">
                <a:solidFill>
                  <a:schemeClr val="tx1"/>
                </a:solidFill>
                <a:latin typeface="Arial Rounded MT Bold" panose="020F0704030504030204" pitchFamily="34" charset="0"/>
              </a:rPr>
              <a:t>XGBoostClassifier</a:t>
            </a:r>
            <a:r>
              <a:rPr lang="en-US" sz="1800" b="0" i="0" u="none" strike="noStrike" baseline="0" dirty="0">
                <a:solidFill>
                  <a:schemeClr val="tx1"/>
                </a:solidFill>
                <a:latin typeface="Arial Rounded MT Bold" panose="020F0704030504030204" pitchFamily="34" charset="0"/>
              </a:rPr>
              <a:t> were performing well. The next step was to perform hyperparameter tuning technique to these models for finding out the best parameters and trying to improve our scores.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 major problem with this dataset occurred in this step. It took me nearly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run the code for finding out the best parameters itself as the dataset is large and more computational power was required. Even though we found the best algorithms, it took me 2 </a:t>
            </a:r>
            <a:r>
              <a:rPr lang="en-US" sz="1800" b="0" i="0" u="none" strike="noStrike" baseline="0" dirty="0" err="1">
                <a:solidFill>
                  <a:schemeClr val="tx1"/>
                </a:solidFill>
                <a:latin typeface="Arial Rounded MT Bold" panose="020F0704030504030204" pitchFamily="34" charset="0"/>
              </a:rPr>
              <a:t>hrs</a:t>
            </a:r>
            <a:r>
              <a:rPr lang="en-US" sz="1800" b="0" i="0" u="none" strike="noStrike" baseline="0" dirty="0">
                <a:solidFill>
                  <a:schemeClr val="tx1"/>
                </a:solidFill>
                <a:latin typeface="Arial Rounded MT Bold" panose="020F0704030504030204" pitchFamily="34" charset="0"/>
              </a:rPr>
              <a:t> to get the results.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Therefore, without hyperparameter tuning, we finalized </a:t>
            </a:r>
            <a:r>
              <a:rPr lang="en-US" sz="1800" b="0" i="0" u="none" strike="noStrike" baseline="0" dirty="0" err="1">
                <a:solidFill>
                  <a:schemeClr val="tx1"/>
                </a:solidFill>
                <a:latin typeface="Arial Rounded MT Bold" panose="020F0704030504030204" pitchFamily="34" charset="0"/>
              </a:rPr>
              <a:t>RandomForest</a:t>
            </a:r>
            <a:r>
              <a:rPr lang="en-US" sz="1800" b="0" i="0" u="none" strike="noStrike" baseline="0" dirty="0">
                <a:solidFill>
                  <a:schemeClr val="tx1"/>
                </a:solidFill>
                <a:latin typeface="Arial Rounded MT Bold" panose="020F0704030504030204" pitchFamily="34" charset="0"/>
              </a:rPr>
              <a:t> as the best performing algorithm by predicting the outputs, saving the model and storing the results in a csv file </a:t>
            </a:r>
            <a:endParaRPr lang="en-US" sz="1800" b="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Then, by using the model we got, another set of predictions were done by using the test data and the results were stored in a separate csv file. </a:t>
            </a:r>
            <a:endParaRPr lang="en-US" sz="1800" b="0" i="0" u="none" strike="noStrike" baseline="0" dirty="0">
              <a:solidFill>
                <a:schemeClr val="tx1"/>
              </a:solidFill>
              <a:latin typeface="Arial Rounded MT Bold" panose="020F07040305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230" y="337351"/>
            <a:ext cx="11845770" cy="6081203"/>
          </a:xfrm>
        </p:spPr>
        <p:txBody>
          <a:bodyPr/>
          <a:lstStyle/>
          <a:p>
            <a:r>
              <a:rPr lang="en-US" sz="3600" i="0" u="none" strike="noStrike" baseline="0" dirty="0">
                <a:solidFill>
                  <a:schemeClr val="tx1"/>
                </a:solidFill>
                <a:latin typeface="Arial Rounded MT Bold" panose="020F0704030504030204" pitchFamily="34" charset="0"/>
              </a:rPr>
              <a:t>Problems faced while working in this project: </a:t>
            </a:r>
            <a:endParaRPr lang="en-US" sz="360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More computational power was required as it took more than 2 hours </a:t>
            </a:r>
            <a:endParaRPr lang="en-US" sz="18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Imbalanced dataset and bad comment texts </a:t>
            </a:r>
            <a:endParaRPr lang="en-US" sz="18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Good parameters could not be obtained using hyperparameter tuning as time was consumed more </a:t>
            </a:r>
            <a:endParaRPr lang="en-US" sz="1800" b="0" i="0" u="none" strike="noStrike" baseline="0" dirty="0">
              <a:solidFill>
                <a:schemeClr val="tx1"/>
              </a:solidFill>
              <a:latin typeface="Arial Rounded MT Bold" panose="020F0704030504030204" pitchFamily="34" charset="0"/>
            </a:endParaRPr>
          </a:p>
          <a:p>
            <a:pPr marL="0" indent="0">
              <a:buNone/>
            </a:pPr>
            <a:endParaRPr lang="en-IN" sz="3600" dirty="0">
              <a:solidFill>
                <a:schemeClr val="tx1"/>
              </a:solidFill>
              <a:latin typeface="Arial Rounded MT Bold" panose="020F0704030504030204" pitchFamily="34" charset="0"/>
            </a:endParaRPr>
          </a:p>
          <a:p>
            <a:pPr marL="0" indent="0">
              <a:buNone/>
            </a:pPr>
            <a:r>
              <a:rPr lang="en-IN" sz="3600" i="0" u="none" strike="noStrike" baseline="0" dirty="0">
                <a:solidFill>
                  <a:schemeClr val="tx1"/>
                </a:solidFill>
                <a:latin typeface="Arial Rounded MT Bold" panose="020F0704030504030204" pitchFamily="34" charset="0"/>
              </a:rPr>
              <a:t>Areas of improvement: </a:t>
            </a:r>
            <a:endParaRPr lang="en-IN" sz="360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Could be provided with a good dataset which does not take more time. </a:t>
            </a:r>
            <a:endParaRPr lang="en-US" sz="18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IN" sz="1800" b="0" i="0" u="none" strike="noStrike" baseline="0" dirty="0">
                <a:solidFill>
                  <a:schemeClr val="tx1"/>
                </a:solidFill>
                <a:latin typeface="Arial Rounded MT Bold" panose="020F0704030504030204" pitchFamily="34" charset="0"/>
              </a:rPr>
              <a:t>Less time complexity </a:t>
            </a:r>
            <a:endParaRPr lang="en-IN" sz="18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sz="1800" b="0" i="0" u="none" strike="noStrike" baseline="0" dirty="0">
                <a:solidFill>
                  <a:schemeClr val="tx1"/>
                </a:solidFill>
                <a:latin typeface="Arial Rounded MT Bold" panose="020F0704030504030204" pitchFamily="34" charset="0"/>
              </a:rPr>
              <a:t>Providing a proper balanced dataset with less errors. </a:t>
            </a:r>
            <a:endParaRPr lang="en-US" sz="1800" b="0" i="0" u="none" strike="noStrike" baseline="0" dirty="0">
              <a:solidFill>
                <a:schemeClr val="tx1"/>
              </a:solidFill>
              <a:latin typeface="Arial Rounded MT Bold" panose="020F0704030504030204" pitchFamily="34" charset="0"/>
            </a:endParaRPr>
          </a:p>
          <a:p>
            <a:pPr marL="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086" y="177554"/>
            <a:ext cx="11549848" cy="6276512"/>
          </a:xfrm>
        </p:spPr>
        <p:txBody>
          <a:bodyPr/>
          <a:lstStyle/>
          <a:p>
            <a:r>
              <a:rPr lang="en-US" sz="3600" b="1" i="0" u="none" strike="noStrike" baseline="0" dirty="0">
                <a:solidFill>
                  <a:schemeClr val="tx1"/>
                </a:solidFill>
                <a:latin typeface="Arial Rounded MT Bold" panose="020F0704030504030204" pitchFamily="34" charset="0"/>
              </a:rPr>
              <a:t>Learning Outcomes of the Study in respect of Data Science </a:t>
            </a:r>
            <a:endParaRPr lang="en-US" sz="3600"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Through this project we were able to learn various Natural language processing techniques like lemmatization, stemming, removal of stopwords. We were also able to learn to convert strings into vectors through hash vectorizer. In this project we applied different evaluation metrics like log loss, hamming loss besides accuracy. </a:t>
            </a:r>
            <a:endParaRPr lang="en-US" b="0" i="0" u="none" strike="noStrike" baseline="0" dirty="0">
              <a:solidFill>
                <a:schemeClr val="tx1"/>
              </a:solidFill>
              <a:latin typeface="Arial Rounded MT Bold" panose="020F0704030504030204" pitchFamily="34" charset="0"/>
            </a:endParaRPr>
          </a:p>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My point of view from my project is that we need to use proper words which are respectful and also avoid using abusive, vulgar and worst words in social media. It can cause many problems which could affect our lives. Try to be polite, calm and composed while handling stress and negativity and one of the best solutions is to avoid it and overcoming in a positive manner. </a:t>
            </a:r>
            <a:endParaRPr lang="en-IN" dirty="0">
              <a:solidFill>
                <a:schemeClr val="tx1"/>
              </a:solidFill>
              <a:latin typeface="Arial Rounded MT Bold" panose="020F07040305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71815"/>
          </a:xfrm>
        </p:spPr>
        <p:txBody>
          <a:bodyPr>
            <a:normAutofit fontScale="90000"/>
          </a:bodyPr>
          <a:lstStyle/>
          <a:p>
            <a:r>
              <a:rPr lang="en-US" sz="3600" dirty="0">
                <a:latin typeface="Arial Rounded MT Bold" panose="020F0704030504030204" pitchFamily="34" charset="0"/>
              </a:rPr>
              <a:t>MULTI-LABEL VS MULTI CLASS CLASSIFICATION</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319596" y="1651247"/>
            <a:ext cx="11434439" cy="4776186"/>
          </a:xfrm>
        </p:spPr>
        <p:txBody>
          <a:bodyPr>
            <a:normAutofit/>
          </a:bodyPr>
          <a:lstStyle/>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multi-class classification, the data can belong to only one label out of all the labels we have. For example, a given picture of an animal may be a cat, dog or elephant only and not a combination of these. </a:t>
            </a:r>
            <a:endParaRPr lang="en-US"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In multi-label classification, data can belong to more than one label simultaneously. For example, in our case a comment may be malignant, threat or loathe at the same time. It may also happen that the comment is positive/neutral and hence does not belong to any of the six labels. </a:t>
            </a:r>
            <a:endParaRPr lang="en-US"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dirty="0">
                <a:solidFill>
                  <a:schemeClr val="tx1"/>
                </a:solidFill>
                <a:latin typeface="Arial Rounded MT Bold" panose="020F0704030504030204" pitchFamily="34" charset="0"/>
              </a:rPr>
              <a:t>The goal of the multi-label classification is to determine whether or not a comment is toxic or non-toxic. If toxic, to determine what kind of toxicity the comment is, like-in, malignant, highly-malignant, threat, rude, abuse or loathe.  Thus, a model needs to be created in order to differentiate between comments and its categories.</a:t>
            </a:r>
            <a:endParaRPr lang="en-US" dirty="0">
              <a:solidFill>
                <a:schemeClr val="tx1"/>
              </a:solidFill>
              <a:latin typeface="Arial Rounded MT Bold" panose="020F0704030504030204" pitchFamily="34"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tomer loyalty – How to say thank you the right way - Reed Public  Relati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7399" y="1003175"/>
            <a:ext cx="6317202" cy="5406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4"/>
            <a:ext cx="10772775" cy="858750"/>
          </a:xfrm>
        </p:spPr>
        <p:txBody>
          <a:bodyPr>
            <a:normAutofit/>
          </a:bodyPr>
          <a:lstStyle/>
          <a:p>
            <a:r>
              <a:rPr lang="en-US" sz="3600" dirty="0">
                <a:latin typeface="Arial Rounded MT Bold" panose="020F0704030504030204" pitchFamily="34" charset="0"/>
              </a:rPr>
              <a:t>DATA SOURCES AND THEIR FORMATS</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435006" y="1278384"/>
            <a:ext cx="11310151" cy="5424257"/>
          </a:xfrm>
        </p:spPr>
        <p:txBody>
          <a:bodyPr>
            <a:normAutofit fontScale="92500"/>
          </a:bodyPr>
          <a:lstStyle/>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data set contains the training set, which has approximately 1,59,000 samples and the test set which contains nearly 1,53,000 samples. All the data samples contain 8 fields which includes ‘Id’, ‘Comments’, ‘Malignant’, ‘Highly malignant’, ‘Rude’, ‘Threat’, ‘Abuse’ and ‘Loathe’. </a:t>
            </a:r>
            <a:endParaRPr lang="en-US" sz="180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US" sz="1800" i="0" u="none" strike="noStrike" baseline="0" dirty="0">
                <a:solidFill>
                  <a:schemeClr val="tx1"/>
                </a:solidFill>
                <a:latin typeface="Arial Rounded MT Bold" panose="020F0704030504030204" pitchFamily="34" charset="0"/>
              </a:rPr>
              <a:t>The label can be either 0 or 1, where 0 denotes a NO while 1 denotes a YES. There are various comments which have multiple labels. The first attribute is a unique ID associated with each comment. </a:t>
            </a:r>
            <a:endParaRPr lang="en-US" sz="1800" i="0" u="none" strike="noStrike" baseline="0" dirty="0">
              <a:solidFill>
                <a:schemeClr val="tx1"/>
              </a:solidFill>
              <a:latin typeface="Arial Rounded MT Bold" panose="020F0704030504030204" pitchFamily="34" charset="0"/>
            </a:endParaRPr>
          </a:p>
          <a:p>
            <a:pPr algn="just">
              <a:buFont typeface="Wingdings" panose="05000000000000000000" pitchFamily="2" charset="2"/>
              <a:buChar char="Ø"/>
            </a:pPr>
            <a:r>
              <a:rPr lang="en-IN" sz="1800" i="0" u="none" strike="noStrike" baseline="0" dirty="0">
                <a:solidFill>
                  <a:schemeClr val="tx1"/>
                </a:solidFill>
                <a:latin typeface="Arial Rounded MT Bold" panose="020F0704030504030204" pitchFamily="34" charset="0"/>
              </a:rPr>
              <a:t>The data set includes: </a:t>
            </a:r>
            <a:endParaRPr lang="en-IN"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Malignant: It is the Label column, which includes values 0 and 1, denoting if the comment is malignant or not.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Highly Malignant: It denotes comments that are highly malignant and hurtful.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Rude: It denotes comments that are very rude and offensive.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Threat: It contains indication of the comments that are giving any threat to someone.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Abuse: It is for comments that are abusive in nature.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Loathe: It describes the comments which are hateful and loathing in nature.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ID: It includes unique Ids associated with each comment text given. </a:t>
            </a:r>
            <a:endParaRPr lang="en-US" sz="1800" i="0" u="none" strike="noStrike" baseline="0" dirty="0">
              <a:solidFill>
                <a:schemeClr val="tx1"/>
              </a:solidFill>
              <a:latin typeface="Arial Rounded MT Bold" panose="020F0704030504030204" pitchFamily="34" charset="0"/>
            </a:endParaRPr>
          </a:p>
          <a:p>
            <a:pPr algn="just"/>
            <a:r>
              <a:rPr lang="en-US" sz="1800" i="0" u="none" strike="noStrike" baseline="0" dirty="0">
                <a:solidFill>
                  <a:schemeClr val="tx1"/>
                </a:solidFill>
                <a:latin typeface="Arial Rounded MT Bold" panose="020F0704030504030204" pitchFamily="34" charset="0"/>
              </a:rPr>
              <a:t>- Comment text: This column contains the comments extracted from various social media platforms. </a:t>
            </a:r>
            <a:endParaRPr lang="en-US" sz="1800" i="0" u="none" strike="noStrike" baseline="0" dirty="0">
              <a:solidFill>
                <a:schemeClr val="tx1"/>
              </a:solidFill>
              <a:latin typeface="Arial Rounded MT Bold" panose="020F0704030504030204" pitchFamily="34"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29772"/>
          </a:xfrm>
        </p:spPr>
        <p:txBody>
          <a:bodyPr>
            <a:normAutofit/>
          </a:bodyPr>
          <a:lstStyle/>
          <a:p>
            <a:r>
              <a:rPr lang="en-US" sz="3600" dirty="0">
                <a:latin typeface="Arial Rounded MT Bold" panose="020F0704030504030204" pitchFamily="34" charset="0"/>
              </a:rPr>
              <a:t>LIBRARIES USED</a:t>
            </a:r>
            <a:endParaRPr lang="en-IN" sz="3600" dirty="0">
              <a:latin typeface="Arial Rounded MT Bold" panose="020F0704030504030204" pitchFamily="34" charset="0"/>
            </a:endParaRPr>
          </a:p>
        </p:txBody>
      </p:sp>
      <p:pic>
        <p:nvPicPr>
          <p:cNvPr id="7" name="Picture 6"/>
          <p:cNvPicPr>
            <a:picLocks noChangeAspect="1"/>
          </p:cNvPicPr>
          <p:nvPr/>
        </p:nvPicPr>
        <p:blipFill>
          <a:blip r:embed="rId1"/>
          <a:stretch>
            <a:fillRect/>
          </a:stretch>
        </p:blipFill>
        <p:spPr>
          <a:xfrm>
            <a:off x="1427471" y="1429305"/>
            <a:ext cx="8165206" cy="52140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32117"/>
          </a:xfrm>
        </p:spPr>
        <p:txBody>
          <a:bodyPr>
            <a:normAutofit/>
          </a:bodyPr>
          <a:lstStyle/>
          <a:p>
            <a:r>
              <a:rPr lang="en-US" sz="3600" dirty="0">
                <a:latin typeface="Arial Rounded MT Bold" panose="020F0704030504030204" pitchFamily="34" charset="0"/>
              </a:rPr>
              <a:t>DATA PRE-PROCESSING</a:t>
            </a:r>
            <a:endParaRPr lang="en-IN" sz="3600" dirty="0">
              <a:latin typeface="Arial Rounded MT Bold" panose="020F0704030504030204" pitchFamily="34" charset="0"/>
            </a:endParaRPr>
          </a:p>
        </p:txBody>
      </p:sp>
      <p:sp>
        <p:nvSpPr>
          <p:cNvPr id="3" name="Content Placeholder 2"/>
          <p:cNvSpPr>
            <a:spLocks noGrp="1"/>
          </p:cNvSpPr>
          <p:nvPr>
            <p:ph idx="1"/>
          </p:nvPr>
        </p:nvSpPr>
        <p:spPr>
          <a:xfrm>
            <a:off x="676656" y="1171852"/>
            <a:ext cx="10753725" cy="5007006"/>
          </a:xfrm>
        </p:spPr>
        <p:txBody>
          <a:bodyPr/>
          <a:lstStyle/>
          <a:p>
            <a:pPr algn="l"/>
            <a:endParaRPr lang="en-IN" sz="1800" b="0" i="0" u="none" strike="noStrike" baseline="0" dirty="0">
              <a:solidFill>
                <a:srgbClr val="000000"/>
              </a:solidFill>
            </a:endParaRPr>
          </a:p>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Checking the value counts of the features </a:t>
            </a:r>
            <a:endParaRPr lang="en-US"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1897987" y="2003969"/>
            <a:ext cx="7672141" cy="46066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656" y="461639"/>
            <a:ext cx="10753725" cy="6125591"/>
          </a:xfrm>
        </p:spPr>
        <p:txBody>
          <a:bodyPr/>
          <a:lstStyle/>
          <a:p>
            <a:pPr>
              <a:buFont typeface="Wingdings" panose="05000000000000000000" pitchFamily="2" charset="2"/>
              <a:buChar char="Ø"/>
            </a:pPr>
            <a:r>
              <a:rPr lang="en-IN" b="0" i="0" u="none" strike="noStrike" baseline="0" dirty="0">
                <a:solidFill>
                  <a:schemeClr val="tx1"/>
                </a:solidFill>
                <a:latin typeface="Arial Rounded MT Bold" panose="020F0704030504030204" pitchFamily="34" charset="0"/>
              </a:rPr>
              <a:t>Checking for null values </a:t>
            </a:r>
            <a:endParaRPr lang="en-IN" b="0"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1325815" y="1231651"/>
            <a:ext cx="8190963" cy="38975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656" y="523784"/>
            <a:ext cx="11237177" cy="6098958"/>
          </a:xfrm>
        </p:spPr>
        <p:txBody>
          <a:bodyPr>
            <a:normAutofit/>
          </a:bodyPr>
          <a:lstStyle/>
          <a:p>
            <a:pPr>
              <a:buFont typeface="Wingdings" panose="05000000000000000000" pitchFamily="2" charset="2"/>
              <a:buChar char="Ø"/>
            </a:pPr>
            <a:r>
              <a:rPr lang="en-US" b="0" i="0" u="none" strike="noStrike" baseline="0" dirty="0">
                <a:solidFill>
                  <a:schemeClr val="tx1"/>
                </a:solidFill>
                <a:latin typeface="Arial Rounded MT Bold" panose="020F0704030504030204" pitchFamily="34" charset="0"/>
              </a:rPr>
              <a:t>Checking statistical summary of the dataset </a:t>
            </a:r>
            <a:endParaRPr lang="en-US" b="0" i="0" u="none" strike="noStrike" baseline="0" dirty="0">
              <a:solidFill>
                <a:schemeClr val="tx1"/>
              </a:solidFill>
              <a:latin typeface="Arial Rounded MT Bold" panose="020F0704030504030204" pitchFamily="34" charset="0"/>
            </a:endParaRPr>
          </a:p>
          <a:p>
            <a:endParaRPr lang="en-IN" dirty="0"/>
          </a:p>
          <a:p>
            <a:endParaRPr lang="en-IN" dirty="0"/>
          </a:p>
          <a:p>
            <a:endParaRPr lang="en-IN" dirty="0"/>
          </a:p>
          <a:p>
            <a:endParaRPr lang="en-IN" dirty="0"/>
          </a:p>
          <a:p>
            <a:endParaRPr lang="en-IN" dirty="0"/>
          </a:p>
          <a:p>
            <a:endParaRPr lang="en-IN" dirty="0"/>
          </a:p>
          <a:p>
            <a:pPr algn="l"/>
            <a:endParaRPr lang="en-IN" sz="1800" b="0" i="0" u="none" strike="noStrike" baseline="0" dirty="0">
              <a:solidFill>
                <a:srgbClr val="000000"/>
              </a:solidFill>
              <a:latin typeface="Calibri" panose="020F05020202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minimum value and the maximum value of the attributes is same i.e., 0 and 1 respectively. </a:t>
            </a:r>
            <a:endParaRPr lang="en-US" sz="2000" i="0" u="none" strike="noStrike" baseline="0" dirty="0">
              <a:solidFill>
                <a:schemeClr val="tx1"/>
              </a:solidFill>
              <a:latin typeface="Arial Rounded MT Bold" panose="020F07040305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mean and standard deviation is nearly 0-1 of all the attributes in the training dataset. </a:t>
            </a:r>
            <a:endParaRPr lang="en-US" sz="2000" i="0" u="none" strike="noStrike" baseline="0" dirty="0">
              <a:solidFill>
                <a:schemeClr val="tx1"/>
              </a:solidFill>
              <a:latin typeface="Arial Rounded MT Bold" panose="020F07040305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Here, with this statistical analysis, it is interpreted that there are no outliers as well as skewness present in this training dataset. </a:t>
            </a:r>
            <a:endParaRPr lang="en-US" sz="2000" i="0" u="none" strike="noStrike" baseline="0" dirty="0">
              <a:solidFill>
                <a:schemeClr val="tx1"/>
              </a:solidFill>
              <a:latin typeface="Arial Rounded MT Bold" panose="020F0704030504030204" pitchFamily="34" charset="0"/>
            </a:endParaRPr>
          </a:p>
          <a:p>
            <a:pPr algn="just">
              <a:buFont typeface="Arial" panose="020B0604020202020204" pitchFamily="34" charset="0"/>
              <a:buChar char="•"/>
            </a:pPr>
            <a:r>
              <a:rPr lang="en-US" sz="2000" i="0" u="none" strike="noStrike" baseline="0" dirty="0">
                <a:solidFill>
                  <a:schemeClr val="tx1"/>
                </a:solidFill>
                <a:latin typeface="Arial Rounded MT Bold" panose="020F0704030504030204" pitchFamily="34" charset="0"/>
              </a:rPr>
              <a:t>The count of each field is equal which shows that there are no missing values present. </a:t>
            </a:r>
            <a:endParaRPr lang="en-US" sz="2000" i="0" u="none" strike="noStrike" baseline="0" dirty="0">
              <a:solidFill>
                <a:schemeClr val="tx1"/>
              </a:solidFill>
              <a:latin typeface="Arial Rounded MT Bold" panose="020F0704030504030204" pitchFamily="34" charset="0"/>
            </a:endParaRPr>
          </a:p>
          <a:p>
            <a:pPr algn="just">
              <a:buFont typeface="Arial" panose="020B0604020202020204" pitchFamily="34" charset="0"/>
              <a:buChar char="•"/>
            </a:pPr>
            <a:endParaRPr lang="en-US" sz="2000" b="0"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1144260" y="1329416"/>
            <a:ext cx="8216721" cy="2243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086" y="355107"/>
            <a:ext cx="11146296" cy="6400799"/>
          </a:xfrm>
        </p:spPr>
        <p:txBody>
          <a:bodyPr/>
          <a:lstStyle/>
          <a:p>
            <a:pPr>
              <a:buFont typeface="Wingdings" panose="05000000000000000000" pitchFamily="2" charset="2"/>
              <a:buChar char="Ø"/>
            </a:pPr>
            <a:r>
              <a:rPr lang="en-US" i="0" u="none" strike="noStrike" baseline="0" dirty="0">
                <a:solidFill>
                  <a:schemeClr val="tx1"/>
                </a:solidFill>
                <a:latin typeface="Arial Rounded MT Bold" panose="020F0704030504030204" pitchFamily="34" charset="0"/>
              </a:rPr>
              <a:t>Finding relationship among data using correlation </a:t>
            </a:r>
            <a:endParaRPr lang="en-US" i="0" u="none" strike="noStrike" baseline="0" dirty="0">
              <a:solidFill>
                <a:schemeClr val="tx1"/>
              </a:solidFill>
              <a:latin typeface="Arial Rounded MT Bold" panose="020F0704030504030204" pitchFamily="34" charset="0"/>
            </a:endParaRPr>
          </a:p>
          <a:p>
            <a:endParaRPr lang="en-IN" dirty="0"/>
          </a:p>
        </p:txBody>
      </p:sp>
      <p:pic>
        <p:nvPicPr>
          <p:cNvPr id="5" name="Picture 4"/>
          <p:cNvPicPr>
            <a:picLocks noChangeAspect="1"/>
          </p:cNvPicPr>
          <p:nvPr/>
        </p:nvPicPr>
        <p:blipFill>
          <a:blip r:embed="rId1"/>
          <a:stretch>
            <a:fillRect/>
          </a:stretch>
        </p:blipFill>
        <p:spPr>
          <a:xfrm>
            <a:off x="554333" y="920050"/>
            <a:ext cx="7071585" cy="2431405"/>
          </a:xfrm>
          <a:prstGeom prst="rect">
            <a:avLst/>
          </a:prstGeom>
        </p:spPr>
      </p:pic>
      <p:pic>
        <p:nvPicPr>
          <p:cNvPr id="7" name="Picture 6"/>
          <p:cNvPicPr>
            <a:picLocks noChangeAspect="1"/>
          </p:cNvPicPr>
          <p:nvPr/>
        </p:nvPicPr>
        <p:blipFill>
          <a:blip r:embed="rId2"/>
          <a:stretch>
            <a:fillRect/>
          </a:stretch>
        </p:blipFill>
        <p:spPr>
          <a:xfrm>
            <a:off x="554333" y="3351455"/>
            <a:ext cx="7071585" cy="345556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9674</Words>
  <Application>WPS Presentation</Application>
  <PresentationFormat>Widescreen</PresentationFormat>
  <Paragraphs>190</Paragraphs>
  <Slides>30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SimSun</vt:lpstr>
      <vt:lpstr>Wingdings</vt:lpstr>
      <vt:lpstr>Wingdings 3</vt:lpstr>
      <vt:lpstr>Arial</vt:lpstr>
      <vt:lpstr>Arial Rounded MT Bold</vt:lpstr>
      <vt:lpstr>Raleway Thin</vt:lpstr>
      <vt:lpstr>Segoe Print</vt:lpstr>
      <vt:lpstr>Calibri</vt:lpstr>
      <vt:lpstr>Microsoft YaHei</vt:lpstr>
      <vt:lpstr>Arial Unicode MS</vt:lpstr>
      <vt:lpstr>Century Gothic</vt:lpstr>
      <vt:lpstr>Ion</vt:lpstr>
      <vt:lpstr>MALIGNANT COMMENTS CLASSIFIER PROJECT</vt:lpstr>
      <vt:lpstr>INTRODUCTION</vt:lpstr>
      <vt:lpstr>MULTI-LABEL VS MULTI CLASS CLASSIFICATION</vt:lpstr>
      <vt:lpstr>DATA SOURCES AND THEIR FORMATS</vt:lpstr>
      <vt:lpstr>LIBRARIES USED</vt:lpstr>
      <vt:lpstr>DATA PRE-PROCESSING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MODEL/S DEVELOPMENT AND EVALUATION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VISUALIZATION</vt:lpstr>
      <vt:lpstr>PowerPoint 演示文稿</vt:lpstr>
      <vt:lpstr>PowerPoint 演示文稿</vt:lpstr>
      <vt:lpstr>PowerPoint 演示文稿</vt:lpstr>
      <vt:lpstr>CONCLUSION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REPORT BY YADNESH INGOLE</dc:creator>
  <cp:lastModifiedBy>welcome</cp:lastModifiedBy>
  <cp:revision>13</cp:revision>
  <dcterms:created xsi:type="dcterms:W3CDTF">2021-07-10T08:21:00Z</dcterms:created>
  <dcterms:modified xsi:type="dcterms:W3CDTF">2022-07-08T16:33:14Z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791044A7CD3242C6AEFD9AF7C14B8E07</vt:lpwstr>
  </property>
  <property fmtid="{D5CDD505-2E9C-101B-9397-08002B2CF9AE}" pid="3" name="KSOProductBuildVer">
    <vt:lpwstr>1033-11.2.0.10443</vt:lpwstr>
  </property>
</Properties>
</file>